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1371600"/>
            <a:ext cx="7450116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Электрическое поле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Теорема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Остроградского-Гаусса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Энергия электрического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поля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Электрическая энергия конденсатора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Где </a:t>
            </a:r>
            <a:r>
              <a:rPr lang="en-GB" dirty="0" smtClean="0">
                <a:latin typeface="Monotype Corsiva" pitchFamily="66" charset="0"/>
              </a:rPr>
              <a:t>V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– объём пространства, занимаемое </a:t>
            </a:r>
            <a:r>
              <a:rPr lang="ru-RU" dirty="0" smtClean="0">
                <a:latin typeface="Monotype Corsiva" pitchFamily="66" charset="0"/>
              </a:rPr>
              <a:t>полем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Обычно </a:t>
            </a:r>
            <a:r>
              <a:rPr lang="ru-RU" dirty="0" smtClean="0">
                <a:latin typeface="Monotype Corsiva" pitchFamily="66" charset="0"/>
              </a:rPr>
              <a:t>пользуются объёмной плотностью </a:t>
            </a:r>
            <a:r>
              <a:rPr lang="ru-RU" dirty="0" smtClean="0">
                <a:latin typeface="Monotype Corsiva" pitchFamily="66" charset="0"/>
              </a:rPr>
              <a:t>энергии</a:t>
            </a: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2209800" y="2209800"/>
          <a:ext cx="4909705" cy="1143000"/>
        </p:xfrm>
        <a:graphic>
          <a:graphicData uri="http://schemas.openxmlformats.org/presentationml/2006/ole">
            <p:oleObj spid="_x0000_s19457" name="Формула" r:id="rId3" imgW="1803400" imgH="419100" progId="Equation.3">
              <p:embed/>
            </p:oleObj>
          </a:graphicData>
        </a:graphic>
      </p:graphicFrame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657600" y="4876800"/>
          <a:ext cx="1524000" cy="1041400"/>
        </p:xfrm>
        <a:graphic>
          <a:graphicData uri="http://schemas.openxmlformats.org/presentationml/2006/ole">
            <p:oleObj spid="_x0000_s19459" name="Формула" r:id="rId4" imgW="571252" imgH="393529" progId="Equation.3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8768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Три одинаковых заряда по 1 нКл каждый расположены по вершинам равностороннего треугольника. Какой отрицательный заряд нужно поместить в центр треугольника, чтобы сила притяжения с его стороны уравновесила силы взаимного отталкивания зарядов, находящихся в вершинах?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6788" y="2057400"/>
            <a:ext cx="3874269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1. Конденсатору, электроёмкость которого равна 10 пФ, сообщён заряд 1 пКл. Определить энергию конденсатора.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dirty="0" smtClean="0">
                <a:latin typeface="Monotype Corsiva" pitchFamily="66" charset="0"/>
              </a:rPr>
              <a:t>2. Расстояние между пластинами плоского конденсатора равно 2 см, разность потенциалов 6 кВ. Заряд каждой пластины равен 10 нКл. Вычислить энергию поля конденсатора и силу взаимного </a:t>
            </a:r>
            <a:r>
              <a:rPr lang="ru-RU" smtClean="0">
                <a:latin typeface="Monotype Corsiva" pitchFamily="66" charset="0"/>
              </a:rPr>
              <a:t>притяжения пластин.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i="1" dirty="0" smtClean="0">
                <a:latin typeface="Monotype Corsiva" pitchFamily="66" charset="0"/>
              </a:rPr>
              <a:t>Электростатика</a:t>
            </a:r>
            <a:r>
              <a:rPr lang="ru-RU" dirty="0" smtClean="0">
                <a:latin typeface="Monotype Corsiva" pitchFamily="66" charset="0"/>
              </a:rPr>
              <a:t> занимается изучением электрических полей неподвижных зарядов. Прямая задача электростатики заключается в определении напряжённости поля при заданном распределении зарядов.</a:t>
            </a:r>
          </a:p>
          <a:p>
            <a:pPr algn="just"/>
            <a:r>
              <a:rPr lang="ru-RU" i="1" dirty="0" smtClean="0">
                <a:latin typeface="Monotype Corsiva" pitchFamily="66" charset="0"/>
              </a:rPr>
              <a:t>Электродинамика</a:t>
            </a:r>
            <a:r>
              <a:rPr lang="ru-RU" dirty="0" smtClean="0">
                <a:latin typeface="Monotype Corsiva" pitchFamily="66" charset="0"/>
              </a:rPr>
              <a:t> изучает переменные во времени электромагнитные поля.</a:t>
            </a:r>
          </a:p>
          <a:p>
            <a:pPr algn="just"/>
            <a:r>
              <a:rPr lang="ru-RU" i="1" dirty="0" smtClean="0">
                <a:latin typeface="Monotype Corsiva" pitchFamily="66" charset="0"/>
              </a:rPr>
              <a:t>Электрическое поле </a:t>
            </a:r>
            <a:r>
              <a:rPr lang="ru-RU" dirty="0" smtClean="0">
                <a:latin typeface="Monotype Corsiva" pitchFamily="66" charset="0"/>
              </a:rPr>
              <a:t>– это вид материи, посредством которого осуществляется взаимодействие заряженных частиц.</a:t>
            </a:r>
          </a:p>
          <a:p>
            <a:pPr algn="just"/>
            <a:r>
              <a:rPr lang="ru-RU" i="1" dirty="0" smtClean="0">
                <a:latin typeface="Monotype Corsiva" pitchFamily="66" charset="0"/>
              </a:rPr>
              <a:t>Электрический заряд </a:t>
            </a:r>
            <a:r>
              <a:rPr lang="ru-RU" dirty="0" smtClean="0">
                <a:latin typeface="Monotype Corsiva" pitchFamily="66" charset="0"/>
              </a:rPr>
              <a:t>– это физическая величина, являющаяся источником электрического поля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Электричество обладает двумя фундаментальными свойствами: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 marL="342900" lvl="3" indent="-342900" algn="just">
              <a:buFont typeface="Arial" pitchFamily="34" charset="0"/>
              <a:buChar char="•"/>
            </a:pPr>
            <a:r>
              <a:rPr lang="ru-RU" sz="3200" dirty="0" smtClean="0">
                <a:latin typeface="Monotype Corsiva" pitchFamily="66" charset="0"/>
              </a:rPr>
              <a:t>существует в двух видах – в виде положительного и отрицательного </a:t>
            </a:r>
            <a:r>
              <a:rPr lang="ru-RU" sz="3200" dirty="0" smtClean="0">
                <a:latin typeface="Monotype Corsiva" pitchFamily="66" charset="0"/>
              </a:rPr>
              <a:t>электричеств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закон </a:t>
            </a:r>
            <a:r>
              <a:rPr lang="ru-RU" dirty="0" smtClean="0">
                <a:latin typeface="Monotype Corsiva" pitchFamily="66" charset="0"/>
              </a:rPr>
              <a:t>сохранения электрического заряда: Полный заряд системы не может измениться, если через её границу не проходят электрически заряженные частицы (или электрический заряд замкнутой системы есть величина постоянная)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Кулона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Основным законом электростатики является </a:t>
            </a:r>
            <a:r>
              <a:rPr lang="ru-RU" b="1" dirty="0" smtClean="0">
                <a:latin typeface="Monotype Corsiva" pitchFamily="66" charset="0"/>
              </a:rPr>
              <a:t>закон Кулона</a:t>
            </a:r>
            <a:r>
              <a:rPr lang="ru-RU" dirty="0" smtClean="0">
                <a:latin typeface="Monotype Corsiva" pitchFamily="66" charset="0"/>
              </a:rPr>
              <a:t>, открытый им экспериментально в 1785 </a:t>
            </a:r>
            <a:r>
              <a:rPr lang="ru-RU" dirty="0" smtClean="0">
                <a:latin typeface="Monotype Corsiva" pitchFamily="66" charset="0"/>
              </a:rPr>
              <a:t>г. Он гласит: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Сила взаимодействия двух неподвижных точечных зарядов в вакууме пропорциональна произведению их величин и обратно пропорциональна расстоянию между ними; направлена она вдоль прямой, соединяющей эти заряды и является силой притяжения, если заряды разноимённые, и силой отталкивания, если одноимённы</a:t>
            </a:r>
            <a:endParaRPr lang="ru-RU" dirty="0" smtClean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Математическая формулировка закона Кулона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Закон Кулона сформулирован для неподвижных точечных </a:t>
            </a:r>
            <a:r>
              <a:rPr lang="ru-RU" dirty="0" smtClean="0">
                <a:latin typeface="Monotype Corsiva" pitchFamily="66" charset="0"/>
              </a:rPr>
              <a:t>зарядов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В СГС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В СИ</a:t>
            </a:r>
          </a:p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3657599" y="2895600"/>
          <a:ext cx="1842977" cy="990600"/>
        </p:xfrm>
        <a:graphic>
          <a:graphicData uri="http://schemas.openxmlformats.org/presentationml/2006/ole">
            <p:oleObj spid="_x0000_s2049" name="Формула" r:id="rId3" imgW="761669" imgH="406224" progId="Equation.3">
              <p:embed/>
            </p:oleObj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733800" y="4343400"/>
          <a:ext cx="1209174" cy="638175"/>
        </p:xfrm>
        <a:graphic>
          <a:graphicData uri="http://schemas.openxmlformats.org/presentationml/2006/ole">
            <p:oleObj spid="_x0000_s2051" name="Формула" r:id="rId4" imgW="342603" imgH="177646" progId="Equation.3">
              <p:embed/>
            </p:oleObj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3657600" y="5410200"/>
          <a:ext cx="1371600" cy="949569"/>
        </p:xfrm>
        <a:graphic>
          <a:graphicData uri="http://schemas.openxmlformats.org/presentationml/2006/ole">
            <p:oleObj spid="_x0000_s2053" name="Формула" r:id="rId5" imgW="622030" imgH="431613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26163"/>
          </a:xfrm>
        </p:spPr>
        <p:txBody>
          <a:bodyPr>
            <a:normAutofit/>
          </a:bodyPr>
          <a:lstStyle/>
          <a:p>
            <a:pPr algn="just"/>
            <a:r>
              <a:rPr lang="ru-RU" i="1" dirty="0" smtClean="0">
                <a:latin typeface="Monotype Corsiva" pitchFamily="66" charset="0"/>
              </a:rPr>
              <a:t>Напряжённость электрического поля</a:t>
            </a:r>
            <a:r>
              <a:rPr lang="ru-RU" dirty="0" smtClean="0">
                <a:latin typeface="Monotype Corsiva" pitchFamily="66" charset="0"/>
              </a:rPr>
              <a:t> – это сила, действующая на единичный неподвижный пробный электрический заряд</a:t>
            </a:r>
            <a:r>
              <a:rPr lang="ru-RU" dirty="0" smtClean="0">
                <a:latin typeface="Monotype Corsiva" pitchFamily="66" charset="0"/>
              </a:rPr>
              <a:t>: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b="1" i="1" dirty="0" smtClean="0">
                <a:latin typeface="Monotype Corsiva" pitchFamily="66" charset="0"/>
              </a:rPr>
              <a:t>Принцип суперпозиции электростатических полей</a:t>
            </a:r>
            <a:r>
              <a:rPr lang="ru-RU" dirty="0" smtClean="0">
                <a:latin typeface="Monotype Corsiva" pitchFamily="66" charset="0"/>
              </a:rPr>
              <a:t>: Напряжённость электрического поля нескольких точечных зарядов равна геометрической сумме напряжённостей полей, которые создавал бы каждый из этих зарядов в отсутствие </a:t>
            </a:r>
            <a:r>
              <a:rPr lang="ru-RU" dirty="0" smtClean="0">
                <a:latin typeface="Monotype Corsiva" pitchFamily="66" charset="0"/>
              </a:rPr>
              <a:t>остальных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4419600" y="1828800"/>
          <a:ext cx="762000" cy="746125"/>
        </p:xfrm>
        <a:graphic>
          <a:graphicData uri="http://schemas.openxmlformats.org/presentationml/2006/ole">
            <p:oleObj spid="_x0000_s1025" name="Формула" r:id="rId3" imgW="457002" imgH="444307" progId="Equation.3">
              <p:embed/>
            </p:oleObj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657600" y="5562600"/>
          <a:ext cx="2035629" cy="838200"/>
        </p:xfrm>
        <a:graphic>
          <a:graphicData uri="http://schemas.openxmlformats.org/presentationml/2006/ole">
            <p:oleObj spid="_x0000_s1027" name="Формула" r:id="rId4" imgW="647419" imgH="266584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Теорема </a:t>
            </a:r>
            <a:r>
              <a:rPr lang="ru-RU" b="1" dirty="0" smtClean="0"/>
              <a:t>Гаусса</a:t>
            </a:r>
            <a:br>
              <a:rPr lang="ru-RU" b="1" dirty="0" smtClean="0"/>
            </a:br>
            <a:r>
              <a:rPr lang="ru-RU" b="1" dirty="0" smtClean="0"/>
              <a:t>(Остроградского-Гаусса)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Поток вектора напряжённости электростатического поля через произвольную замкнутую поверхность равен алгебраической сумме зарядов, делённой на </a:t>
            </a:r>
            <a:r>
              <a:rPr lang="ru-RU" dirty="0" smtClean="0">
                <a:latin typeface="Monotype Corsiva" pitchFamily="66" charset="0"/>
              </a:rPr>
              <a:t>	: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Monotype Corsiva" pitchFamily="66" charset="0"/>
              </a:rPr>
              <a:t>где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3733800" y="3776353"/>
          <a:ext cx="1802860" cy="1100447"/>
        </p:xfrm>
        <a:graphic>
          <a:graphicData uri="http://schemas.openxmlformats.org/presentationml/2006/ole">
            <p:oleObj spid="_x0000_s21505" name="Формула" r:id="rId3" imgW="736280" imgH="444307" progId="Equation.3">
              <p:embed/>
            </p:oleObj>
          </a:graphicData>
        </a:graphic>
      </p:graphicFrame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5334000" y="3124200"/>
          <a:ext cx="381000" cy="481263"/>
        </p:xfrm>
        <a:graphic>
          <a:graphicData uri="http://schemas.openxmlformats.org/presentationml/2006/ole">
            <p:oleObj spid="_x0000_s21507" name="Формула" r:id="rId4" imgW="177646" imgH="228402" progId="Equation.3">
              <p:embed/>
            </p:oleObj>
          </a:graphicData>
        </a:graphic>
      </p:graphicFrame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3733800" y="5334000"/>
          <a:ext cx="1666875" cy="714375"/>
        </p:xfrm>
        <a:graphic>
          <a:graphicData uri="http://schemas.openxmlformats.org/presentationml/2006/ole">
            <p:oleObj spid="_x0000_s21509" name="Формула" r:id="rId5" imgW="596641" imgH="25389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Теорема Гаусса в дифференциальной форме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latin typeface="Monotype Corsiva" pitchFamily="66" charset="0"/>
              </a:rPr>
              <a:t>В СГС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Monotype Corsiva" pitchFamily="66" charset="0"/>
              </a:rPr>
              <a:t>Если заряд расположен во внешнем пространстве по отношению к поверхности </a:t>
            </a:r>
            <a:r>
              <a:rPr lang="en-GB" dirty="0" smtClean="0">
                <a:latin typeface="Monotype Corsiva" pitchFamily="66" charset="0"/>
              </a:rPr>
              <a:t>S</a:t>
            </a:r>
            <a:r>
              <a:rPr lang="ru-RU" dirty="0" smtClean="0">
                <a:latin typeface="Monotype Corsiva" pitchFamily="66" charset="0"/>
              </a:rPr>
              <a:t>, то его поток через эту поверхность равен нулю.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Теорема Гаусса является следствием закона Кулона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3505200" y="1981200"/>
          <a:ext cx="1524000" cy="965915"/>
        </p:xfrm>
        <a:graphic>
          <a:graphicData uri="http://schemas.openxmlformats.org/presentationml/2006/ole">
            <p:oleObj spid="_x0000_s23553" name="Формула" r:id="rId3" imgW="672808" imgH="431613" progId="Equation.3">
              <p:embed/>
            </p:oleObj>
          </a:graphicData>
        </a:graphic>
      </p:graphicFrame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2743200" y="3352800"/>
          <a:ext cx="3276600" cy="762000"/>
        </p:xfrm>
        <a:graphic>
          <a:graphicData uri="http://schemas.openxmlformats.org/presentationml/2006/ole">
            <p:oleObj spid="_x0000_s23555" name="Формула" r:id="rId4" imgW="1638300" imgH="38100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i="1" dirty="0" smtClean="0">
                <a:latin typeface="Monotype Corsiva" pitchFamily="66" charset="0"/>
              </a:rPr>
              <a:t>Конденсатор</a:t>
            </a:r>
            <a:r>
              <a:rPr lang="ru-RU" dirty="0" smtClean="0">
                <a:latin typeface="Monotype Corsiva" pitchFamily="66" charset="0"/>
              </a:rPr>
              <a:t> – это устройство, состоящее из двух металлических платин (обкладок), отделённых друг от друга слоем диэлектрика. В воздушном конденсаторе диэлектриком служит вакуум (т.о. название «воздушный» не вполне удачно). Конденсаторы предназначены для получения нужных величин электрической ёмкости и способны накапливать и отдавать электрические заряды.</a:t>
            </a:r>
          </a:p>
          <a:p>
            <a:pPr algn="just"/>
            <a:r>
              <a:rPr lang="ru-RU" i="1" dirty="0" smtClean="0">
                <a:latin typeface="Monotype Corsiva" pitchFamily="66" charset="0"/>
              </a:rPr>
              <a:t>Ёмкость конденсатора </a:t>
            </a:r>
            <a:r>
              <a:rPr lang="ru-RU" dirty="0" smtClean="0">
                <a:latin typeface="Monotype Corsiva" pitchFamily="66" charset="0"/>
              </a:rPr>
              <a:t>– это величина, численно равная заряду, сообщение которого конденсатору увеличивает разность потенциалов между обкладками на единицу. 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3581400" y="5562600"/>
          <a:ext cx="1947333" cy="762000"/>
        </p:xfrm>
        <a:graphic>
          <a:graphicData uri="http://schemas.openxmlformats.org/presentationml/2006/ole">
            <p:oleObj spid="_x0000_s20484" name="Формула" r:id="rId3" imgW="1091726" imgH="431613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398</Words>
  <PresentationFormat>Экран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Microsoft Equation 3.0</vt:lpstr>
      <vt:lpstr>Слайд 1</vt:lpstr>
      <vt:lpstr>Определения</vt:lpstr>
      <vt:lpstr>Электричество обладает двумя фундаментальными свойствами:</vt:lpstr>
      <vt:lpstr>Закон Кулона</vt:lpstr>
      <vt:lpstr>Математическая формулировка закона Кулона</vt:lpstr>
      <vt:lpstr>Слайд 6</vt:lpstr>
      <vt:lpstr>Теорема Гаусса (Остроградского-Гаусса)</vt:lpstr>
      <vt:lpstr>Теорема Гаусса в дифференциальной форме</vt:lpstr>
      <vt:lpstr>Слайд 9</vt:lpstr>
      <vt:lpstr>Электрическая энергия конденсатора </vt:lpstr>
      <vt:lpstr>Задача 1</vt:lpstr>
      <vt:lpstr>Задачи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Михаил</cp:lastModifiedBy>
  <cp:revision>8</cp:revision>
  <dcterms:modified xsi:type="dcterms:W3CDTF">2010-06-15T08:27:57Z</dcterms:modified>
</cp:coreProperties>
</file>